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>
        <p:scale>
          <a:sx n="44" d="100"/>
          <a:sy n="44" d="100"/>
        </p:scale>
        <p:origin x="-126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30A7374-8C3B-7894-7CC2-B804657923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7A82DE4-75DD-3F7B-3831-FB47954E77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ED992AC-84C4-9DDA-CDD3-174E05B93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04235-CD23-413D-AC3D-411BAA1B91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0E7C986-6D36-C1CA-9EA1-325B4A3F1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6693A5-0238-E4C6-1307-F599AD82B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9595-A3BF-4DE1-BBCD-43CE771D8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23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C324047-8CC1-2566-48EF-AFBF8C441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F134960-B810-77CB-13E3-706833E81D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0745491-D593-07FB-091E-D2155536A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04235-CD23-413D-AC3D-411BAA1B91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B8B52E0-8290-C552-3BE5-5B0CCE63A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7944EF0-06BA-EB98-D015-0A82212D5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9595-A3BF-4DE1-BBCD-43CE771D8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35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5B3EA6BF-8D5A-24F2-CEA6-9EDCBD7EDF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D66DF60-30C6-9EA6-96F5-FBD71DE61E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63C620D-3510-A9A4-8BDA-9CF8B9392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04235-CD23-413D-AC3D-411BAA1B91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C3010D0-64E8-7A4A-67B1-DA3FBC52A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636F727-5C1B-8A0D-1E6E-9408CE0D3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9595-A3BF-4DE1-BBCD-43CE771D8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63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8D207DB-A77E-D9EC-666D-854B049DB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5AC3B0F-E014-42E1-83CD-E46E73839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803B61B-C1A2-CE10-4EC9-A253F72CA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04235-CD23-413D-AC3D-411BAA1B91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62AD1AB-D1F9-2124-B0C1-890911EC8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855F032-A4EC-5F46-65C9-DFED765D7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9595-A3BF-4DE1-BBCD-43CE771D8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31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44B9FD0-2A47-D324-3B03-8D80B586E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66462B1-7A5C-7DC7-B25E-8FC52BF0E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7D548E7-BC08-355C-43B5-D8C32295E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04235-CD23-413D-AC3D-411BAA1B91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C209289-3B5B-FD68-B25B-BBE2F595A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01808B0-B771-B01A-C2B7-AE903AF1E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9595-A3BF-4DE1-BBCD-43CE771D8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121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EAEA48-AA5D-FE72-8B05-697C9D54E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ED5B674-1AD5-0BBF-3D53-9953972293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2D39C4D-7160-7952-EFBD-3A6D55D686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8CF50D3-B154-D1AB-C757-BE9B4CFC7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04235-CD23-413D-AC3D-411BAA1B91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4BC7F0E-E15A-1C49-AF5A-C2C24BE5F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43B2A1D-BF03-221E-DCB5-BC44E5C23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9595-A3BF-4DE1-BBCD-43CE771D8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871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2CA8A3-AD11-93A0-3C28-97186A90F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3315D58-937C-62F3-B0A0-F5B5CDB0D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6B60D31-DB96-8DBB-1A05-4A4E23D8B1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B8F86A76-BA5C-411A-15E9-2D6E279F53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9280ACD-B55B-0614-B59F-42D6263B41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2D555197-9B26-1021-197C-5C5AB6E34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04235-CD23-413D-AC3D-411BAA1B91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8DCB9FB-7298-0FFA-FB07-A7A698D76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19105627-B8EA-D305-8449-BFD9A47D2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9595-A3BF-4DE1-BBCD-43CE771D8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993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16411F3-458A-B0E3-7214-5AE7CD4C1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197C7E32-89CF-C916-B401-B49B71ABB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04235-CD23-413D-AC3D-411BAA1B91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3BADED6-9142-8706-7926-A10067E55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C058A2F-C00A-73FC-7A4C-E18145702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9595-A3BF-4DE1-BBCD-43CE771D8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27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35F3821-95CF-E798-C364-F13101020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04235-CD23-413D-AC3D-411BAA1B91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F784222-EF63-99F7-724C-864B3AD98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E024779C-20BF-F9BA-C570-81C52108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9595-A3BF-4DE1-BBCD-43CE771D8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47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84A759D-2795-0DBD-D43B-D09035E33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90FAC55-0C5C-03F1-EA9B-A1A631CBB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8A49EC7-C454-E27B-AEB3-7AB733401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9D8277F-F8F1-B95E-9639-389A3EE4A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04235-CD23-413D-AC3D-411BAA1B91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6A3E45A-377F-268D-A1EC-B88E1D7B6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0A19D42-0C2B-C881-A16B-E1A01E5E6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9595-A3BF-4DE1-BBCD-43CE771D8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507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C93DF59-CE40-A6E2-7CE9-243A95333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FAB4A1DD-10E0-F881-B16E-7B9C9D513E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5DD765C-DACD-DDEE-316E-7604195343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117965C-52D1-C4B0-4FDE-CDA754228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04235-CD23-413D-AC3D-411BAA1B91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794ED7B-0E2B-FDD2-A20F-B4C02BE5B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7FD7E6E-8250-79E7-449D-AB385837B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9595-A3BF-4DE1-BBCD-43CE771D8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42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C5F73A2-9204-FDBE-3F63-6B6883424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BFC74DB-9613-F408-555D-64DABCB6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6FB972-4534-B05C-956B-2151A8A7AB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D04235-CD23-413D-AC3D-411BAA1B91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4D9D8D6-B92B-BB85-B43A-9663BF1A5D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509CE55-9E2E-9E80-1E34-C0C103C10A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3C9595-A3BF-4DE1-BBCD-43CE771D8A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DB115C78-E959-E0A8-9C80-95076B2A0476}"/>
              </a:ext>
            </a:extLst>
          </p:cNvPr>
          <p:cNvSpPr txBox="1"/>
          <p:nvPr userDrawn="1">
            <p:extLst>
              <p:ext uri="{1162E1C5-73C7-4A58-AE30-91384D911F3F}">
                <p184:classification xmlns="" xmlns:p184="http://schemas.microsoft.com/office/powerpoint/2018/4/main" val="ftr"/>
              </p:ext>
            </p:extLst>
          </p:nvPr>
        </p:nvSpPr>
        <p:spPr>
          <a:xfrm>
            <a:off x="5546725" y="6672580"/>
            <a:ext cx="1120775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8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Classification: Confidential</a:t>
            </a:r>
          </a:p>
        </p:txBody>
      </p:sp>
    </p:spTree>
    <p:extLst>
      <p:ext uri="{BB962C8B-B14F-4D97-AF65-F5344CB8AC3E}">
        <p14:creationId xmlns:p14="http://schemas.microsoft.com/office/powerpoint/2010/main" val="223686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934F1179-B481-4F9E-BCA3-AFB972070F8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="" xmlns:a16="http://schemas.microsoft.com/office/drawing/2014/main" id="{827DC2C4-B485-428A-BF4A-472D2967F47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EE04B5EB-F158-4507-90DD-BD23620C7C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6F6074-7FA0-343D-1BB9-0B90BF4062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en-US" sz="11500"/>
              <a:t>KCOA ABSTRACT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1E69008-FC9B-1CB4-EDB6-31151EE930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en-US" dirty="0"/>
              <a:t>Ronald Rutto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0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081EA652-8C6A-4E69-BEB9-1708094745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="" xmlns:a16="http://schemas.microsoft.com/office/drawing/2014/main" id="{5298780A-33B9-4EA2-8F67-DE68AD6284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7F488E8B-4E1E-4402-8935-D4E6C02615C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DAE5DBB9-8722-209E-2B97-DEA641A3E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4100" b="1" dirty="0" smtClean="0"/>
              <a:t>TOPIC</a:t>
            </a:r>
            <a:br>
              <a:rPr lang="en-US" sz="4100" b="1" dirty="0" smtClean="0"/>
            </a:br>
            <a:endParaRPr lang="en-US" sz="4100" b="1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23AAC9B5-8015-485C-ACF9-A750390E9A5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80F66B1-923D-55DA-B4A4-4FC036F58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Post-Vaccination Symptoms Mimicking Vaccine Reaction: A Case of Plasmodium falciparum Malaria Following Janssen COVID-19 Vaccination.</a:t>
            </a:r>
          </a:p>
        </p:txBody>
      </p:sp>
    </p:spTree>
    <p:extLst>
      <p:ext uri="{BB962C8B-B14F-4D97-AF65-F5344CB8AC3E}">
        <p14:creationId xmlns:p14="http://schemas.microsoft.com/office/powerpoint/2010/main" val="92010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081EA652-8C6A-4E69-BEB9-1708094745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="" xmlns:a16="http://schemas.microsoft.com/office/drawing/2014/main" id="{5298780A-33B9-4EA2-8F67-DE68AD6284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7F488E8B-4E1E-4402-8935-D4E6C02615C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049548-15FC-63C6-A393-FFC6999B8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7200" dirty="0" smtClean="0"/>
              <a:t>BACKGROUD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E61B6EF-6325-5464-BC3E-BBDF582E6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 lnSpcReduction="10000"/>
          </a:bodyPr>
          <a:lstStyle/>
          <a:p>
            <a:r>
              <a:rPr lang="en-US" sz="2400" dirty="0" smtClean="0"/>
              <a:t>In post vaccination </a:t>
            </a:r>
            <a:r>
              <a:rPr lang="en-US" sz="2400" dirty="0" err="1" smtClean="0"/>
              <a:t>sypmtoms</a:t>
            </a:r>
            <a:r>
              <a:rPr lang="en-US" sz="2400" dirty="0" smtClean="0"/>
              <a:t> such as fever, headache, general body malaise, vomiting are very common ,usually mild and self limiting. </a:t>
            </a:r>
            <a:endParaRPr lang="en-US" sz="2400" dirty="0"/>
          </a:p>
          <a:p>
            <a:r>
              <a:rPr lang="en-US" sz="2400" dirty="0" smtClean="0"/>
              <a:t>In malaria endemic region, this symptoms may resemble other febrile illness leading to  delayed diagnosis and prompt treatment.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341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081EA652-8C6A-4E69-BEB9-1708094745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="" xmlns:a16="http://schemas.microsoft.com/office/drawing/2014/main" id="{5298780A-33B9-4EA2-8F67-DE68AD6284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7F488E8B-4E1E-4402-8935-D4E6C02615C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049548-15FC-63C6-A393-FFC6999B8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 fontScale="90000"/>
          </a:bodyPr>
          <a:lstStyle/>
          <a:p>
            <a:r>
              <a:rPr lang="en-US" sz="7200"/>
              <a:t>Case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E61B6EF-6325-5464-BC3E-BBDF582E6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 fontScale="92500" lnSpcReduction="10000"/>
          </a:bodyPr>
          <a:lstStyle/>
          <a:p>
            <a:r>
              <a:rPr lang="en-US" sz="2400" dirty="0"/>
              <a:t>*Festus Felix, a 37-year-old male (born 1988) on the </a:t>
            </a:r>
            <a:r>
              <a:rPr lang="en-US" sz="2400" dirty="0" smtClean="0"/>
              <a:t>20th </a:t>
            </a:r>
            <a:r>
              <a:rPr lang="en-US" sz="2400" dirty="0"/>
              <a:t>November 2024 at a mass vaccine campaign, received the Janssen COVID-19 vaccine at </a:t>
            </a:r>
            <a:r>
              <a:rPr lang="en-US" sz="2400" dirty="0" smtClean="0"/>
              <a:t>tea palm </a:t>
            </a:r>
            <a:r>
              <a:rPr lang="en-US" sz="2400" dirty="0"/>
              <a:t>Dispensary. </a:t>
            </a:r>
            <a:r>
              <a:rPr lang="en-US" sz="2400" dirty="0" smtClean="0"/>
              <a:t>One day post-vaccination</a:t>
            </a:r>
            <a:r>
              <a:rPr lang="en-US" sz="2400" dirty="0"/>
              <a:t>, he developed </a:t>
            </a:r>
            <a:r>
              <a:rPr lang="en-US" sz="2400" dirty="0" smtClean="0"/>
              <a:t>a severe headache, lack of sleep, general body  </a:t>
            </a:r>
            <a:r>
              <a:rPr lang="en-US" sz="2400" dirty="0"/>
              <a:t>malaise, and </a:t>
            </a:r>
            <a:r>
              <a:rPr lang="en-US" sz="2400" dirty="0" smtClean="0"/>
              <a:t>lack</a:t>
            </a:r>
            <a:r>
              <a:rPr lang="en-US" sz="2400" dirty="0" smtClean="0"/>
              <a:t> </a:t>
            </a:r>
            <a:r>
              <a:rPr lang="en-US" sz="2400" dirty="0"/>
              <a:t>appetite. Initial clinical assessment suggested a mild post-vaccine reaction, and symptomatic management was initiated.</a:t>
            </a:r>
          </a:p>
        </p:txBody>
      </p:sp>
    </p:spTree>
    <p:extLst>
      <p:ext uri="{BB962C8B-B14F-4D97-AF65-F5344CB8AC3E}">
        <p14:creationId xmlns:p14="http://schemas.microsoft.com/office/powerpoint/2010/main" val="238692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="" xmlns:a16="http://schemas.microsoft.com/office/drawing/2014/main" id="{081EA652-8C6A-4E69-BEB9-1708094745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16">
            <a:extLst>
              <a:ext uri="{FF2B5EF4-FFF2-40B4-BE49-F238E27FC236}">
                <a16:creationId xmlns="" xmlns:a16="http://schemas.microsoft.com/office/drawing/2014/main" id="{5298780A-33B9-4EA2-8F67-DE68AD6284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7F488E8B-4E1E-4402-8935-D4E6C02615C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32917E-A14E-A260-0875-4EE57A595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7200" dirty="0"/>
              <a:t>Investigations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7FE0224-B8F0-55B0-D77D-4C9265C48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 fontScale="92500" lnSpcReduction="10000"/>
          </a:bodyPr>
          <a:lstStyle/>
          <a:p>
            <a:r>
              <a:rPr lang="en-US" sz="2400" dirty="0"/>
              <a:t>When symptoms persisted beyond the usual 24–48 </a:t>
            </a:r>
            <a:r>
              <a:rPr lang="en-US" sz="2400" dirty="0" smtClean="0"/>
              <a:t>hours </a:t>
            </a:r>
            <a:r>
              <a:rPr lang="en-US" sz="2400" dirty="0"/>
              <a:t>t</a:t>
            </a:r>
            <a:r>
              <a:rPr lang="en-US" sz="2400" dirty="0" smtClean="0"/>
              <a:t>ypical </a:t>
            </a:r>
            <a:r>
              <a:rPr lang="en-US" sz="2400" dirty="0" smtClean="0"/>
              <a:t>of vaccine –related discomfort </a:t>
            </a:r>
            <a:r>
              <a:rPr lang="en-US" sz="2400" smtClean="0"/>
              <a:t>and </a:t>
            </a:r>
            <a:r>
              <a:rPr lang="en-US" sz="2400" smtClean="0"/>
              <a:t>the </a:t>
            </a:r>
            <a:r>
              <a:rPr lang="en-US" sz="2400" dirty="0"/>
              <a:t>patient was referred </a:t>
            </a:r>
            <a:r>
              <a:rPr lang="en-US" sz="2400" dirty="0" smtClean="0"/>
              <a:t>to </a:t>
            </a:r>
            <a:r>
              <a:rPr lang="en-US" sz="2400" dirty="0" err="1" smtClean="0"/>
              <a:t>Kericho</a:t>
            </a:r>
            <a:r>
              <a:rPr lang="en-US" sz="2400" dirty="0" smtClean="0"/>
              <a:t> County </a:t>
            </a:r>
            <a:r>
              <a:rPr lang="en-US" sz="2400" dirty="0"/>
              <a:t>Referral Hospital for further investigation and management, where additional tests were performed. A peripheral blood smear showed plasmodium falciparum, confirming </a:t>
            </a:r>
            <a:r>
              <a:rPr lang="en-US" sz="2400" dirty="0" smtClean="0"/>
              <a:t>malaria. No other abnormalities were found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2165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081EA652-8C6A-4E69-BEB9-1708094745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="" xmlns:a16="http://schemas.microsoft.com/office/drawing/2014/main" id="{5298780A-33B9-4EA2-8F67-DE68AD6284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7F488E8B-4E1E-4402-8935-D4E6C02615C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366064-1071-441A-55A4-686C812E0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 fontScale="90000"/>
          </a:bodyPr>
          <a:lstStyle/>
          <a:p>
            <a:r>
              <a:rPr lang="en-US" sz="5600"/>
              <a:t>Management and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719D596-E834-2E0E-5EB9-7266B135B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en-US" sz="2400" dirty="0"/>
              <a:t>The patient was commenced on standard antimalarial therapy with </a:t>
            </a:r>
            <a:r>
              <a:rPr lang="en-US" sz="2400" dirty="0" err="1"/>
              <a:t>artunusate</a:t>
            </a:r>
            <a:r>
              <a:rPr lang="en-US" sz="2400" dirty="0"/>
              <a:t> and supportive care, resulting in marked improvement within 48 hours and complete resolution of symptoms by day 5</a:t>
            </a:r>
          </a:p>
        </p:txBody>
      </p:sp>
    </p:spTree>
    <p:extLst>
      <p:ext uri="{BB962C8B-B14F-4D97-AF65-F5344CB8AC3E}">
        <p14:creationId xmlns:p14="http://schemas.microsoft.com/office/powerpoint/2010/main" val="282310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3AD318CC-E2A8-4E27-9548-A047A78999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35979B-880C-BDE2-5F64-5C979B1A9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n-US" sz="4800"/>
              <a:t>Conclusion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B14B560F-9DD7-4302-A60B-EBD3EF59B0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="" xmlns:a16="http://schemas.microsoft.com/office/drawing/2014/main" id="{3A9A4357-BD1D-4622-A4FE-766E6AB8DE8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="" xmlns:a16="http://schemas.microsoft.com/office/drawing/2014/main" id="{C21D6966-343E-49AC-A026-D2497E0C3CA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2C1BBA94-3F40-40AA-8BB9-E69E25E537C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8639504-4320-3F1D-7080-597BF521D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 fontScale="92500"/>
          </a:bodyPr>
          <a:lstStyle/>
          <a:p>
            <a:r>
              <a:rPr lang="en-US" sz="2200" dirty="0"/>
              <a:t>This case underscores the importance of maintaining a broad differential diagnosis in patients presenting with post-vaccination symptoms, particularly in malaria-endemic areas. Clinicians should consider prompt diagnostic testing when symptoms are prolonged, severe, or atypical for a simple vaccine reaction. Early identification and treatment of malaria can prevent complications and improve patient outcomes.</a:t>
            </a:r>
          </a:p>
        </p:txBody>
      </p:sp>
    </p:spTree>
    <p:extLst>
      <p:ext uri="{BB962C8B-B14F-4D97-AF65-F5344CB8AC3E}">
        <p14:creationId xmlns:p14="http://schemas.microsoft.com/office/powerpoint/2010/main" val="384545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5c15001-c8e1-4e59-97bd-905e2080daab}" enabled="1" method="Standard" siteId="{c0701940-7b3f-4116-a59f-159078bc3c63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283</Words>
  <Application>Microsoft Office PowerPoint</Application>
  <PresentationFormat>Custom</PresentationFormat>
  <Paragraphs>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KCOA ABSTRACT</vt:lpstr>
      <vt:lpstr>TOPIC </vt:lpstr>
      <vt:lpstr>BACKGROUD</vt:lpstr>
      <vt:lpstr>Case Presentation</vt:lpstr>
      <vt:lpstr>Investigations</vt:lpstr>
      <vt:lpstr>Management and Outcome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KCOA ABSTRACT</dc:title>
  <dc:creator>Robert Kipkoech</dc:creator>
  <cp:lastModifiedBy>ARNOLD</cp:lastModifiedBy>
  <cp:revision>7</cp:revision>
  <dcterms:created xsi:type="dcterms:W3CDTF">2025-10-13T15:25:17Z</dcterms:created>
  <dcterms:modified xsi:type="dcterms:W3CDTF">2025-10-15T05:22:59Z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Classification: Confidential</vt:lpwstr>
  </property>
</Properties>
</file>